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Lst>
  <p:sldSz cy="5143500" cx="9144000"/>
  <p:notesSz cx="6858000" cy="9144000"/>
  <p:embeddedFontLst>
    <p:embeddedFont>
      <p:font typeface="Cousine"/>
      <p:regular r:id="rId10"/>
      <p:bold r:id="rId11"/>
      <p:italic r:id="rId12"/>
      <p:boldItalic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Cousine-bold.fntdata"/><Relationship Id="rId10" Type="http://schemas.openxmlformats.org/officeDocument/2006/relationships/font" Target="fonts/Cousine-regular.fntdata"/><Relationship Id="rId13" Type="http://schemas.openxmlformats.org/officeDocument/2006/relationships/font" Target="fonts/Cousine-boldItalic.fntdata"/><Relationship Id="rId12" Type="http://schemas.openxmlformats.org/officeDocument/2006/relationships/font" Target="fonts/Cousine-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33cec4a6b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3cec4a6b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12.00 to 12.10 minutes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So we’ve all gone on this little journey if that’s what one may call it -</a:t>
            </a:r>
            <a:br>
              <a:rPr lang="en">
                <a:solidFill>
                  <a:schemeClr val="dk1"/>
                </a:solidFill>
              </a:rPr>
            </a:br>
            <a:br>
              <a:rPr lang="en">
                <a:solidFill>
                  <a:schemeClr val="dk1"/>
                </a:solidFill>
              </a:rPr>
            </a:br>
            <a:r>
              <a:rPr lang="en">
                <a:solidFill>
                  <a:schemeClr val="dk1"/>
                </a:solidFill>
              </a:rPr>
              <a:t>Today we’ll start with a brief chat about our experiences in Astor Place and land here together. </a:t>
            </a:r>
            <a:br>
              <a:rPr lang="en">
                <a:solidFill>
                  <a:schemeClr val="dk1"/>
                </a:solidFill>
              </a:rPr>
            </a:br>
            <a:r>
              <a:rPr lang="en">
                <a:solidFill>
                  <a:schemeClr val="dk1"/>
                </a:solidFill>
              </a:rPr>
              <a:t>Then I’ll introduce our map, what we might do with it, and we’ll break off in pairs to speak about our encounters. </a:t>
            </a:r>
            <a:br>
              <a:rPr lang="en">
                <a:solidFill>
                  <a:schemeClr val="dk1"/>
                </a:solidFill>
              </a:rPr>
            </a:br>
            <a:br>
              <a:rPr lang="en">
                <a:solidFill>
                  <a:schemeClr val="dk1"/>
                </a:solidFill>
              </a:rPr>
            </a:br>
            <a:r>
              <a:rPr lang="en">
                <a:solidFill>
                  <a:schemeClr val="dk1"/>
                </a:solidFill>
              </a:rPr>
              <a:t>Following that, we’ll share our findings to each other and have a discussion about them. </a:t>
            </a:r>
            <a:br>
              <a:rPr lang="en">
                <a:solidFill>
                  <a:schemeClr val="dk1"/>
                </a:solidFill>
              </a:rPr>
            </a:br>
            <a:br>
              <a:rPr lang="en">
                <a:solidFill>
                  <a:schemeClr val="dk1"/>
                </a:solidFill>
              </a:rPr>
            </a:br>
            <a:r>
              <a:rPr lang="en">
                <a:solidFill>
                  <a:schemeClr val="dk1"/>
                </a:solidFill>
              </a:rPr>
              <a:t>Lastly, I’ll give you a framework of the location we’ve all visited, such as the </a:t>
            </a:r>
            <a:r>
              <a:rPr lang="en">
                <a:solidFill>
                  <a:schemeClr val="dk1"/>
                </a:solidFill>
              </a:rPr>
              <a:t>bureaucratic</a:t>
            </a:r>
            <a:r>
              <a:rPr lang="en">
                <a:solidFill>
                  <a:schemeClr val="dk1"/>
                </a:solidFill>
              </a:rPr>
              <a:t> nature of the space, in addition to why I’ve decided to call this the anti-drift lab.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--So, did you uncover things you hadn’t before? Does this place mean something else to you now? What kind of details stood out to you most? </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33cec4a6b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33cec4a6b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12.10 to 12.15 example prez</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I’ve become interested in the associations and relations that exist between different infrastructural elements in the city. I’d like to share that process with you - so I’m going to ask you to pair up &amp; before talking to each other about your chosen element - I’d like you to think specifically about what this element may be caring or maintaining or </a:t>
            </a:r>
            <a:r>
              <a:rPr lang="en"/>
              <a:t>facilitating</a:t>
            </a:r>
            <a:r>
              <a:rPr lang="en"/>
              <a:t> or repairing </a:t>
            </a:r>
            <a:br>
              <a:rPr lang="en"/>
            </a:br>
            <a:r>
              <a:rPr lang="en"/>
              <a:t>&amp; in turn who or what cares/maintains/faciliates and repairs it. </a:t>
            </a:r>
            <a:br>
              <a:rPr lang="en"/>
            </a:br>
            <a:endParaRPr/>
          </a:p>
          <a:p>
            <a:pPr indent="0" lvl="0" marL="0" rtl="0" algn="l">
              <a:spcBef>
                <a:spcPts val="0"/>
              </a:spcBef>
              <a:spcAft>
                <a:spcPts val="0"/>
              </a:spcAft>
              <a:buNone/>
            </a:pPr>
            <a:r>
              <a:rPr lang="en"/>
              <a:t>Create a small mind map on your piece of paper (perhaps referencing from the notes you took in the field guide)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When you do speak together, try to see if there might some kind of association between your element and the other person’s. Do they influence each other maybe? Are they dependant upon each other? Are they part of a bigger system ? Think loosely and abstractly. Keep these associations in mind, because when you’re done speaking, I’d like you to place your image/thing on the map here where it is that you found it and perhaps create some kind of arrow to your partner’s element. (if applicable)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Present example of fake rock [speak about MONOPINES] and signage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12.15 - 12.25 --mind maps, talk and find yourself on the map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12.25 - 12.40-12.45 - share and discuss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i="1" lang="en">
                <a:solidFill>
                  <a:schemeClr val="dk1"/>
                </a:solidFill>
              </a:rPr>
              <a:t>Think about this on a material level, in addition to a nonhuman level (is this element in some way obstructing or facilitating the flight of birds? Is the rock disguised in favor of critters that crawl the streets?)</a:t>
            </a:r>
            <a:endParaRPr i="1">
              <a:solidFill>
                <a:schemeClr val="dk1"/>
              </a:solidFill>
            </a:endParaRPr>
          </a:p>
          <a:p>
            <a:pPr indent="0" lvl="0" marL="0" rtl="0" algn="l">
              <a:lnSpc>
                <a:spcPct val="115000"/>
              </a:lnSpc>
              <a:spcBef>
                <a:spcPts val="0"/>
              </a:spcBef>
              <a:spcAft>
                <a:spcPts val="0"/>
              </a:spcAft>
              <a:buNone/>
            </a:pPr>
            <a:r>
              <a:rPr i="1" lang="en">
                <a:solidFill>
                  <a:schemeClr val="dk1"/>
                </a:solidFill>
              </a:rPr>
              <a:t>What does it mean for a human body to experience a city? </a:t>
            </a:r>
            <a:br>
              <a:rPr i="1" lang="en">
                <a:solidFill>
                  <a:schemeClr val="dk1"/>
                </a:solidFill>
              </a:rPr>
            </a:br>
            <a:r>
              <a:rPr i="1" lang="en">
                <a:solidFill>
                  <a:schemeClr val="dk1"/>
                </a:solidFill>
              </a:rPr>
              <a:t>For whom are cities designed, and how does this shape experiences for others?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have your markers ) → find yourself. And as people go along while they are speaking feel free to draw directional arrows between the elements (perhaps we’ll explain perhaps we wont lets see what happens).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33cec4a6b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3cec4a6b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 WENT ON A ‘DRIFT’ MYSELF AND AMONGST OTHER THINGS I DECIDED TO FOCUS ON THIS.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 ASKED THIS DUDE AND HE TOLD ME THE CITY…</a:t>
            </a:r>
            <a:br>
              <a:rPr lang="en">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WHO ARE WHAT IS THE ‘CITY’?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MAYOR → CITY COUNCILS → BOROUGH PRESIDENTS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TO THINGS LIKE: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MTA</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OFFICE OF EMERGENCY MANAGEMENT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DEPT. OF BUILDINGS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URBAN PLANNERS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NYC PARKS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 LOT OF NON-PROFITS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&amp;</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many cases private firms are responsible for the design and maintenance of public spaces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 did a lot of research on POPs last year).</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b="1" i="1" lang="en">
                <a:solidFill>
                  <a:schemeClr val="dk1"/>
                </a:solidFill>
              </a:rPr>
              <a:t>THE DOT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br>
              <a:rPr lang="en"/>
            </a:br>
            <a:br>
              <a:rPr lang="en"/>
            </a:br>
            <a:r>
              <a:rPr lang="en"/>
              <a:t>WHO OR WHAT IS A PEDESTRIAN PLAZA?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these are meant to to cater to a greater amount of safety for pedestrians (and cyclists) and cars.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DOT works with selected organizations [so in this case they work with the Village Alliance] to create neighborhood plazas throughout the City to transform underused streets into vibrant, social public spaces.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“The NYC Plaza Program is a key part of the City's effort to ensure that all New Yorkers live within a 10-minute walk of quality open space.”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https://www.dnainfo.com/new-york/20141008/east-village/supercomputer-that-won-jeopardy-moves-new-ibm-offices-astor-place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br>
              <a:rPr lang="en">
                <a:solidFill>
                  <a:schemeClr val="dk1"/>
                </a:solidFill>
              </a:rPr>
            </a:b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hyperlink" Target="https://placesjournal.org/article/maintenance-and-care/#ref_43" TargetMode="External"/><Relationship Id="rId5" Type="http://schemas.openxmlformats.org/officeDocument/2006/relationships/hyperlink" Target="https://placesjournal.org/article/maintenance-and-care/#ref_43"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hyperlink" Target="https://www1.nyc.gov/html/dot/html/home/home.shtml" TargetMode="External"/><Relationship Id="rId5" Type="http://schemas.openxmlformats.org/officeDocument/2006/relationships/hyperlink" Target="https://greenwichvillage.nyc/"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1760563" y="980813"/>
            <a:ext cx="5622872" cy="318187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4"/>
          <p:cNvSpPr txBox="1"/>
          <p:nvPr/>
        </p:nvSpPr>
        <p:spPr>
          <a:xfrm>
            <a:off x="1592563" y="934625"/>
            <a:ext cx="5958900" cy="100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latin typeface="Cousine"/>
                <a:ea typeface="Cousine"/>
                <a:cs typeface="Cousine"/>
                <a:sym typeface="Cousine"/>
              </a:rPr>
              <a:t>THE MAP OF THE ENCOUNTER OF THE ENCOUNTERS</a:t>
            </a:r>
            <a:endParaRPr b="1" i="1" sz="1800">
              <a:latin typeface="Cousine"/>
              <a:ea typeface="Cousine"/>
              <a:cs typeface="Cousine"/>
              <a:sym typeface="Cousine"/>
            </a:endParaRPr>
          </a:p>
        </p:txBody>
      </p:sp>
      <p:pic>
        <p:nvPicPr>
          <p:cNvPr id="60" name="Google Shape;60;p14"/>
          <p:cNvPicPr preferRelativeResize="0"/>
          <p:nvPr/>
        </p:nvPicPr>
        <p:blipFill>
          <a:blip r:embed="rId3">
            <a:alphaModFix/>
          </a:blip>
          <a:stretch>
            <a:fillRect/>
          </a:stretch>
        </p:blipFill>
        <p:spPr>
          <a:xfrm>
            <a:off x="3184150" y="1789375"/>
            <a:ext cx="2775685" cy="2024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pic>
        <p:nvPicPr>
          <p:cNvPr id="65" name="Google Shape;65;p15"/>
          <p:cNvPicPr preferRelativeResize="0"/>
          <p:nvPr/>
        </p:nvPicPr>
        <p:blipFill>
          <a:blip r:embed="rId3">
            <a:alphaModFix/>
          </a:blip>
          <a:stretch>
            <a:fillRect/>
          </a:stretch>
        </p:blipFill>
        <p:spPr>
          <a:xfrm>
            <a:off x="4277875" y="1145675"/>
            <a:ext cx="3517197" cy="2637897"/>
          </a:xfrm>
          <a:prstGeom prst="rect">
            <a:avLst/>
          </a:prstGeom>
          <a:noFill/>
          <a:ln>
            <a:noFill/>
          </a:ln>
        </p:spPr>
      </p:pic>
      <p:sp>
        <p:nvSpPr>
          <p:cNvPr id="66" name="Google Shape;66;p15"/>
          <p:cNvSpPr txBox="1"/>
          <p:nvPr/>
        </p:nvSpPr>
        <p:spPr>
          <a:xfrm>
            <a:off x="535750" y="107175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Courier New"/>
                <a:ea typeface="Courier New"/>
                <a:cs typeface="Courier New"/>
                <a:sym typeface="Courier New"/>
              </a:rPr>
              <a:t>“We should also remember that the preservation of our world — the human one — is sometimes at odds with caring for the ecological context. Perhaps not every road </a:t>
            </a:r>
            <a:r>
              <a:rPr i="1" lang="en" sz="1100">
                <a:solidFill>
                  <a:schemeClr val="dk1"/>
                </a:solidFill>
                <a:latin typeface="Courier New"/>
                <a:ea typeface="Courier New"/>
                <a:cs typeface="Courier New"/>
                <a:sym typeface="Courier New"/>
              </a:rPr>
              <a:t>should </a:t>
            </a:r>
            <a:r>
              <a:rPr lang="en" sz="1100">
                <a:solidFill>
                  <a:schemeClr val="dk1"/>
                </a:solidFill>
                <a:latin typeface="Courier New"/>
                <a:ea typeface="Courier New"/>
                <a:cs typeface="Courier New"/>
                <a:sym typeface="Courier New"/>
              </a:rPr>
              <a:t>be repaired. Geographer Caitlin DeSilvey encourages us to embrace entropy within the built world, to ask ourselves </a:t>
            </a:r>
            <a:r>
              <a:rPr i="1" lang="en" sz="1100">
                <a:solidFill>
                  <a:schemeClr val="dk1"/>
                </a:solidFill>
                <a:latin typeface="Courier New"/>
                <a:ea typeface="Courier New"/>
                <a:cs typeface="Courier New"/>
                <a:sym typeface="Courier New"/>
              </a:rPr>
              <a:t>for whom </a:t>
            </a:r>
            <a:r>
              <a:rPr lang="en" sz="1100">
                <a:solidFill>
                  <a:schemeClr val="dk1"/>
                </a:solidFill>
                <a:latin typeface="Courier New"/>
                <a:ea typeface="Courier New"/>
                <a:cs typeface="Courier New"/>
                <a:sym typeface="Courier New"/>
              </a:rPr>
              <a:t>we engage in preservation, and to consider cultivating an acceptance of “curated decay” where appropriate.</a:t>
            </a:r>
            <a:r>
              <a:rPr lang="en" sz="1100">
                <a:solidFill>
                  <a:schemeClr val="dk1"/>
                </a:solidFill>
                <a:uFill>
                  <a:noFill/>
                </a:uFill>
                <a:latin typeface="Courier New"/>
                <a:ea typeface="Courier New"/>
                <a:cs typeface="Courier New"/>
                <a:sym typeface="Courier New"/>
                <a:hlinkClick r:id="rId4"/>
              </a:rPr>
              <a:t> </a:t>
            </a:r>
            <a:r>
              <a:rPr baseline="30000" lang="en" sz="1100" u="sng">
                <a:solidFill>
                  <a:schemeClr val="accent5"/>
                </a:solidFill>
                <a:latin typeface="Courier New"/>
                <a:ea typeface="Courier New"/>
                <a:cs typeface="Courier New"/>
                <a:sym typeface="Courier New"/>
                <a:hlinkClick r:id="rId5"/>
              </a:rPr>
              <a:t>43</a:t>
            </a:r>
            <a:r>
              <a:rPr lang="en">
                <a:solidFill>
                  <a:schemeClr val="dk1"/>
                </a:solidFill>
                <a:latin typeface="Courier New"/>
                <a:ea typeface="Courier New"/>
                <a:cs typeface="Courier New"/>
                <a:sym typeface="Courier New"/>
              </a:rPr>
              <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70" name="Shape 70"/>
        <p:cNvGrpSpPr/>
        <p:nvPr/>
      </p:nvGrpSpPr>
      <p:grpSpPr>
        <a:xfrm>
          <a:off x="0" y="0"/>
          <a:ext cx="0" cy="0"/>
          <a:chOff x="0" y="0"/>
          <a:chExt cx="0" cy="0"/>
        </a:xfrm>
      </p:grpSpPr>
      <p:pic>
        <p:nvPicPr>
          <p:cNvPr id="71" name="Google Shape;71;p16"/>
          <p:cNvPicPr preferRelativeResize="0"/>
          <p:nvPr/>
        </p:nvPicPr>
        <p:blipFill rotWithShape="1">
          <a:blip r:embed="rId3">
            <a:alphaModFix/>
          </a:blip>
          <a:srcRect b="13393" l="0" r="0" t="8279"/>
          <a:stretch/>
        </p:blipFill>
        <p:spPr>
          <a:xfrm>
            <a:off x="3100163" y="554912"/>
            <a:ext cx="2943677" cy="3074125"/>
          </a:xfrm>
          <a:prstGeom prst="rect">
            <a:avLst/>
          </a:prstGeom>
          <a:noFill/>
          <a:ln>
            <a:noFill/>
          </a:ln>
        </p:spPr>
      </p:pic>
      <p:pic>
        <p:nvPicPr>
          <p:cNvPr id="72" name="Google Shape;72;p16"/>
          <p:cNvPicPr preferRelativeResize="0"/>
          <p:nvPr/>
        </p:nvPicPr>
        <p:blipFill rotWithShape="1">
          <a:blip r:embed="rId3">
            <a:alphaModFix/>
          </a:blip>
          <a:srcRect b="24624" l="33035" r="31548" t="41523"/>
          <a:stretch/>
        </p:blipFill>
        <p:spPr>
          <a:xfrm>
            <a:off x="5060275" y="936674"/>
            <a:ext cx="2489273" cy="3172200"/>
          </a:xfrm>
          <a:prstGeom prst="rect">
            <a:avLst/>
          </a:prstGeom>
          <a:noFill/>
          <a:ln>
            <a:noFill/>
          </a:ln>
        </p:spPr>
      </p:pic>
      <p:sp>
        <p:nvSpPr>
          <p:cNvPr id="73" name="Google Shape;73;p16"/>
          <p:cNvSpPr txBox="1"/>
          <p:nvPr/>
        </p:nvSpPr>
        <p:spPr>
          <a:xfrm>
            <a:off x="574725" y="3474925"/>
            <a:ext cx="1015200" cy="7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3000" u="sng">
                <a:solidFill>
                  <a:schemeClr val="hlink"/>
                </a:solidFill>
                <a:latin typeface="Cousine"/>
                <a:ea typeface="Cousine"/>
                <a:cs typeface="Cousine"/>
                <a:sym typeface="Cousine"/>
                <a:hlinkClick r:id="rId4"/>
              </a:rPr>
              <a:t>DOT</a:t>
            </a:r>
            <a:endParaRPr b="1" i="1" sz="3000">
              <a:latin typeface="Cousine"/>
              <a:ea typeface="Cousine"/>
              <a:cs typeface="Cousine"/>
              <a:sym typeface="Cousine"/>
            </a:endParaRPr>
          </a:p>
        </p:txBody>
      </p:sp>
      <p:sp>
        <p:nvSpPr>
          <p:cNvPr id="74" name="Google Shape;74;p16"/>
          <p:cNvSpPr txBox="1"/>
          <p:nvPr/>
        </p:nvSpPr>
        <p:spPr>
          <a:xfrm>
            <a:off x="574725" y="3987350"/>
            <a:ext cx="7329900" cy="8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2400" u="sng">
                <a:solidFill>
                  <a:schemeClr val="hlink"/>
                </a:solidFill>
                <a:latin typeface="Cousine"/>
                <a:ea typeface="Cousine"/>
                <a:cs typeface="Cousine"/>
                <a:sym typeface="Cousine"/>
                <a:hlinkClick r:id="rId5"/>
              </a:rPr>
              <a:t>THE VILLAGE ALLIANCE </a:t>
            </a:r>
            <a:endParaRPr b="1" i="1" sz="2400">
              <a:latin typeface="Cousine"/>
              <a:ea typeface="Cousine"/>
              <a:cs typeface="Cousine"/>
              <a:sym typeface="Cousine"/>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